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81" r:id="rId5"/>
    <p:sldId id="291" r:id="rId6"/>
    <p:sldId id="262" r:id="rId7"/>
    <p:sldId id="263" r:id="rId8"/>
    <p:sldId id="265" r:id="rId9"/>
    <p:sldId id="266" r:id="rId10"/>
    <p:sldId id="285" r:id="rId11"/>
    <p:sldId id="268" r:id="rId12"/>
    <p:sldId id="283" r:id="rId13"/>
    <p:sldId id="284" r:id="rId14"/>
    <p:sldId id="273" r:id="rId15"/>
    <p:sldId id="274" r:id="rId16"/>
    <p:sldId id="282" r:id="rId17"/>
    <p:sldId id="287" r:id="rId18"/>
    <p:sldId id="269" r:id="rId19"/>
    <p:sldId id="292" r:id="rId20"/>
    <p:sldId id="293" r:id="rId21"/>
    <p:sldId id="294" r:id="rId22"/>
    <p:sldId id="27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73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518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3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42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09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709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63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50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44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21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79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E411-2BC3-4027-8525-3DF1DE08000F}" type="datetimeFigureOut">
              <a:rPr lang="vi-VN" smtClean="0"/>
              <a:pPr/>
              <a:t>17/11/2021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6B3D-0275-4862-87A2-81B7E3F5465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90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ôi đang đi Học Phim Hoạt Hình Banner Poster Khai Mạc Mùa Đi, Học, Màu,  Hoạt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31806" y="2036590"/>
            <a:ext cx="7986008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CHAØO MÖØNG CAÙC EM</a:t>
            </a:r>
            <a:endParaRPr lang="en-US" sz="48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3384" y="3157584"/>
            <a:ext cx="8334737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ÑEÁN VÔÙI TIEÁT HOÏC</a:t>
            </a:r>
            <a:endParaRPr lang="en-US" sz="48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1972" y="4179762"/>
            <a:ext cx="8334737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HOÂM NAY!</a:t>
            </a:r>
            <a:endParaRPr lang="en-US" sz="48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213979" cy="769441"/>
            <a:chOff x="134912" y="70008"/>
            <a:chExt cx="3213979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2862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VNI-Avo" pitchFamily="2" charset="0"/>
                  <a:cs typeface="Times New Roman" panose="02020603050405020304" pitchFamily="18" charset="0"/>
                </a:rPr>
                <a:t>Taïo tieáng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603548" y="1523871"/>
            <a:ext cx="2373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yeân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7097" y="1728439"/>
            <a:ext cx="1632119" cy="939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yeân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80367" y="2256219"/>
            <a:ext cx="513237" cy="3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017727" y="1672684"/>
            <a:ext cx="2107580" cy="997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yeán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2686" y="2198875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95554" y="1706138"/>
            <a:ext cx="1017109" cy="966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6400699" y="2062060"/>
            <a:ext cx="1218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atin typeface="HP001 4 hàng" panose="020B0603050302020204" pitchFamily="34" charset="-93"/>
                <a:ea typeface="Yu Gothic UI Semilight" panose="020B0400000000000000" pitchFamily="34" charset="-128"/>
                <a:cs typeface="Times New Roman" panose="02020603050405020304" pitchFamily="18" charset="0"/>
              </a:rPr>
              <a:t>´</a:t>
            </a:r>
            <a:endParaRPr lang="vi-VN" sz="6000" b="1" dirty="0"/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677890" y="3415862"/>
            <a:ext cx="2373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yeât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6" grpId="0" animBg="1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1111" y="811989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</a:t>
            </a:r>
            <a:r>
              <a:rPr lang="en-US" sz="6600" b="1" u="sng" dirty="0">
                <a:latin typeface="VNI-Avo" pitchFamily="2" charset="0"/>
                <a:cs typeface="Times New Roman" panose="02020603050405020304" pitchFamily="18" charset="0"/>
              </a:rPr>
              <a:t>48</a:t>
            </a:r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9695" y="2331595"/>
            <a:ext cx="686452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yeân  yeât</a:t>
            </a:r>
            <a:endParaRPr lang="vi-VN" sz="1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9059" y="4315522"/>
            <a:ext cx="195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(Tieát 2)</a:t>
            </a:r>
            <a:endParaRPr lang="en-US" sz="4000" b="1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855559" y="2335089"/>
            <a:ext cx="5534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</a:rPr>
              <a:t>yeân</a:t>
            </a:r>
            <a:r>
              <a:rPr lang="en-US" sz="8000" b="1" dirty="0" smtClean="0">
                <a:latin typeface="VNI-Avo" pitchFamily="2" charset="0"/>
              </a:rPr>
              <a:t> ngöïa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6601185" y="2276430"/>
            <a:ext cx="4600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smtClean="0">
                <a:solidFill>
                  <a:srgbClr val="7030A0"/>
                </a:solidFill>
                <a:latin typeface="VNI-Avo" pitchFamily="2" charset="0"/>
              </a:rPr>
              <a:t>yeát</a:t>
            </a:r>
            <a:r>
              <a:rPr lang="en-US" sz="8000" b="1" dirty="0" smtClean="0">
                <a:latin typeface="VNI-Avo" pitchFamily="2" charset="0"/>
              </a:rPr>
              <a:t> kieán</a:t>
            </a:r>
            <a:endParaRPr lang="en-US" sz="80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8632" y="289754"/>
            <a:ext cx="25521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smtClean="0">
                <a:solidFill>
                  <a:srgbClr val="7030A0"/>
                </a:solidFill>
                <a:latin typeface="VNI-Avo" pitchFamily="2" charset="0"/>
              </a:rPr>
              <a:t>yeât</a:t>
            </a:r>
            <a:endParaRPr lang="en-US" sz="115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551446" y="3845543"/>
            <a:ext cx="4304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smtClean="0">
                <a:solidFill>
                  <a:srgbClr val="7030A0"/>
                </a:solidFill>
                <a:latin typeface="VNI-Avo" pitchFamily="2" charset="0"/>
              </a:rPr>
              <a:t>yeát</a:t>
            </a:r>
            <a:r>
              <a:rPr lang="en-US" sz="8000" b="1" dirty="0" smtClean="0">
                <a:latin typeface="VNI-Avo" pitchFamily="2" charset="0"/>
              </a:rPr>
              <a:t> giaù</a:t>
            </a:r>
            <a:endParaRPr lang="en-US" sz="8000" b="1" dirty="0">
              <a:latin typeface="VNI-Avo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40850" y="5267109"/>
            <a:ext cx="5769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smtClean="0">
                <a:latin typeface="VNI-Avo" pitchFamily="2" charset="0"/>
              </a:rPr>
              <a:t>con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</a:rPr>
              <a:t>yeán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1877432" y="303925"/>
            <a:ext cx="33636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</a:rPr>
              <a:t>yeân</a:t>
            </a:r>
            <a:endParaRPr lang="en-US" sz="11500" b="1" dirty="0">
              <a:solidFill>
                <a:schemeClr val="accent2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20" y="3895212"/>
            <a:ext cx="4484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</a:rPr>
              <a:t>yeân</a:t>
            </a:r>
            <a:r>
              <a:rPr lang="en-US" sz="8000" b="1" dirty="0" smtClean="0">
                <a:latin typeface="VNI-Avo" pitchFamily="2" charset="0"/>
              </a:rPr>
              <a:t> aû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9728" y="1097280"/>
            <a:ext cx="88213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Ñoïc baøi öùng duïng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8343" t="18402" r="37450" b="50645"/>
          <a:stretch/>
        </p:blipFill>
        <p:spPr>
          <a:xfrm>
            <a:off x="1034481" y="517923"/>
            <a:ext cx="10295527" cy="3648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81743" y="4163577"/>
            <a:ext cx="10537371" cy="2708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latin typeface="VNI-Avo" pitchFamily="2" charset="0"/>
                <a:cs typeface="Times New Roman" panose="02020603050405020304" pitchFamily="18" charset="0"/>
              </a:rPr>
              <a:t>   </a:t>
            </a:r>
            <a:r>
              <a:rPr lang="en-US" sz="3400" dirty="0" smtClean="0">
                <a:latin typeface="VNI-Avo" pitchFamily="2" charset="0"/>
                <a:cs typeface="Times New Roman" panose="02020603050405020304" pitchFamily="18" charset="0"/>
              </a:rPr>
              <a:t>Vua sö töû ñi nghæ maùt treân bôø bieån yeân aû. Lôïn con beøn ñeán choã nhaø vua</a:t>
            </a:r>
            <a:r>
              <a:rPr lang="en-US" sz="3400" dirty="0">
                <a:latin typeface="VNI-Avo" pitchFamily="2" charset="0"/>
                <a:cs typeface="Times New Roman" panose="02020603050405020304" pitchFamily="18" charset="0"/>
              </a:rPr>
              <a:t>. </a:t>
            </a:r>
            <a:r>
              <a:rPr lang="en-US" sz="3400" dirty="0" smtClean="0">
                <a:latin typeface="VNI-Avo" pitchFamily="2" charset="0"/>
                <a:cs typeface="Times New Roman" panose="02020603050405020304" pitchFamily="18" charset="0"/>
              </a:rPr>
              <a:t>Noù khuït khòt:</a:t>
            </a:r>
            <a:endParaRPr lang="en-US" sz="3400" dirty="0">
              <a:latin typeface="VNI-Avo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dirty="0" smtClean="0">
                <a:latin typeface="VNI-Avo" pitchFamily="2" charset="0"/>
                <a:cs typeface="Times New Roman" panose="02020603050405020304" pitchFamily="18" charset="0"/>
              </a:rPr>
              <a:t>  - Teâ teâ phaù nhaø cuûa con</a:t>
            </a:r>
            <a:r>
              <a:rPr lang="en-US" sz="3400" dirty="0">
                <a:latin typeface="VNI-Avo" pitchFamily="2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400" dirty="0" smtClean="0">
                <a:latin typeface="VNI-Avo" pitchFamily="2" charset="0"/>
                <a:cs typeface="Times New Roman" panose="02020603050405020304" pitchFamily="18" charset="0"/>
              </a:rPr>
              <a:t>   Sö töû giaän döõ, phaùn:</a:t>
            </a:r>
            <a:endParaRPr lang="en-US" sz="3400" dirty="0">
              <a:latin typeface="VNI-Avo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VNI-Avo" pitchFamily="2" charset="0"/>
                <a:cs typeface="Times New Roman" panose="02020603050405020304" pitchFamily="18" charset="0"/>
              </a:rPr>
              <a:t> - Teâ teâ phaù nhaø cuûa baïn beø. Thaät teä!</a:t>
            </a:r>
            <a:endParaRPr lang="vi-VN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9491" y="-66852"/>
            <a:ext cx="458630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VNI-Avo" pitchFamily="2" charset="0"/>
                <a:cs typeface="Times New Roman" panose="02020603050405020304" pitchFamily="18" charset="0"/>
              </a:rPr>
              <a:t>Sö töû vaø lôïn con</a:t>
            </a:r>
            <a:endParaRPr lang="en-US" sz="40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8431" y="4173296"/>
            <a:ext cx="13446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VNI-Avo" pitchFamily="2" charset="0"/>
              </a:rPr>
              <a:t>yeân</a:t>
            </a:r>
            <a:endParaRPr lang="vi-VN" sz="34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57959" y="4694575"/>
            <a:ext cx="706525" cy="8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42839" y="167268"/>
            <a:ext cx="6434254" cy="3380586"/>
            <a:chOff x="1729325" y="1577728"/>
            <a:chExt cx="6311427" cy="3356759"/>
          </a:xfrm>
        </p:grpSpPr>
        <p:sp>
          <p:nvSpPr>
            <p:cNvPr id="5" name="Cloud 4"/>
            <p:cNvSpPr/>
            <p:nvPr/>
          </p:nvSpPr>
          <p:spPr>
            <a:xfrm>
              <a:off x="1729325" y="1577728"/>
              <a:ext cx="6311427" cy="3356759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60587" y="2401845"/>
              <a:ext cx="5402042" cy="155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  <a:cs typeface="Times New Roman" panose="02020603050405020304" pitchFamily="18" charset="0"/>
                </a:rPr>
                <a:t>Vì sao </a:t>
              </a:r>
              <a:r>
                <a:rPr lang="en-US" sz="4800" b="1" dirty="0" smtClean="0">
                  <a:latin typeface="VNI-Avo" pitchFamily="2" charset="0"/>
                  <a:cs typeface="Times New Roman" panose="02020603050405020304" pitchFamily="18" charset="0"/>
                </a:rPr>
                <a:t>sö töû phaùn laø teâ teâ raát teä?</a:t>
              </a:r>
              <a:endPara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343" t="18402" r="37450" b="50645"/>
          <a:stretch/>
        </p:blipFill>
        <p:spPr>
          <a:xfrm>
            <a:off x="733398" y="3646450"/>
            <a:ext cx="10295527" cy="321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13634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00FF"/>
                </a:solidFill>
                <a:latin typeface="VNI-Avo" pitchFamily="2" charset="0"/>
              </a:rPr>
              <a:t>Vieát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7" y="540913"/>
            <a:ext cx="6378128" cy="527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90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im Hoạt Hình Bóng Giáo Dục Học Tập, Màu Lục Lam, Mùa Học, Văn Phòng Phẩm 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942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7"/>
          <p:cNvSpPr txBox="1"/>
          <p:nvPr/>
        </p:nvSpPr>
        <p:spPr>
          <a:xfrm>
            <a:off x="-8230" y="205320"/>
            <a:ext cx="12239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>
                <a:ln w="0"/>
                <a:solidFill>
                  <a:srgbClr val="99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4849" y="4110933"/>
            <a:ext cx="10908114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66"/>
                </a:solidFill>
                <a:latin typeface="HP001 5 hàng" pitchFamily="34" charset="0"/>
              </a:rPr>
              <a:t>Lớp 1 </a:t>
            </a:r>
            <a:r>
              <a:rPr lang="en-US" sz="7200" b="1" dirty="0">
                <a:solidFill>
                  <a:srgbClr val="002060"/>
                </a:solidFill>
                <a:latin typeface="HP001 5 hàng" pitchFamily="34" charset="0"/>
              </a:rPr>
              <a:t>– </a:t>
            </a:r>
            <a:r>
              <a:rPr lang="en-US" sz="7200" b="1" dirty="0">
                <a:solidFill>
                  <a:srgbClr val="7030A0"/>
                </a:solidFill>
                <a:latin typeface="HP001 5 hàng" pitchFamily="34" charset="0"/>
              </a:rPr>
              <a:t>Tuần </a:t>
            </a:r>
            <a:r>
              <a:rPr lang="en-US" sz="7200" b="1" dirty="0" smtClean="0">
                <a:solidFill>
                  <a:srgbClr val="7030A0"/>
                </a:solidFill>
                <a:latin typeface="HP001 5 hàng" pitchFamily="34" charset="0"/>
              </a:rPr>
              <a:t>10 </a:t>
            </a:r>
            <a:r>
              <a:rPr lang="en-US" sz="7200" b="1" dirty="0">
                <a:latin typeface="HP001 5 hàng" pitchFamily="34" charset="0"/>
              </a:rPr>
              <a:t>– 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HP001 5 hàng" pitchFamily="34" charset="0"/>
              </a:rPr>
              <a:t>Thứ 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HP001 5 hàng" pitchFamily="34" charset="0"/>
              </a:rPr>
              <a:t>tư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HP001 5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4467" y="1822152"/>
            <a:ext cx="4944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VẦN</a:t>
            </a:r>
            <a:endParaRPr lang="en-US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6" y="360608"/>
            <a:ext cx="5984249" cy="548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95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90" y="0"/>
            <a:ext cx="6728406" cy="340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1" y="3318725"/>
            <a:ext cx="7096258" cy="353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1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ò chơi hái quả - Bài giảng khác - Nguyễn Thị Thu Hiền - Thư viện Bài  giảng điện t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ổ, rá nhự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33671" r="23310" b="30774"/>
          <a:stretch/>
        </p:blipFill>
        <p:spPr bwMode="auto">
          <a:xfrm>
            <a:off x="8098972" y="5382366"/>
            <a:ext cx="2220685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tree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6" y="-193890"/>
            <a:ext cx="9710057" cy="59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35409" y="15068"/>
            <a:ext cx="2096721" cy="1578613"/>
            <a:chOff x="1662479" y="643408"/>
            <a:chExt cx="2096721" cy="1578613"/>
          </a:xfrm>
        </p:grpSpPr>
        <p:pic>
          <p:nvPicPr>
            <p:cNvPr id="7" name="Picture 20" descr="Apple Cartoon Gif Png , Free Transparent Clipart - ClipartKe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1" b="98974" l="0" r="891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479" y="643408"/>
              <a:ext cx="2096721" cy="1578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31559" y="1093263"/>
              <a:ext cx="11352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VNI-Avo" pitchFamily="2" charset="0"/>
                </a:rPr>
                <a:t>sieát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2" descr="Rổ, rá nhự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0" t="33671" r="23310" b="30774"/>
          <a:stretch/>
        </p:blipFill>
        <p:spPr bwMode="auto">
          <a:xfrm>
            <a:off x="531089" y="5435600"/>
            <a:ext cx="2220685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30145" y="228348"/>
            <a:ext cx="2373086" cy="1527882"/>
            <a:chOff x="7232454" y="228348"/>
            <a:chExt cx="2270776" cy="1527882"/>
          </a:xfrm>
        </p:grpSpPr>
        <p:pic>
          <p:nvPicPr>
            <p:cNvPr id="11" name="Picture 20" descr="Apple Cartoon Gif Png , Free Transparent Clipart - ClipartKe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1" b="98974" l="0" r="891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454" y="228348"/>
              <a:ext cx="2270776" cy="152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89019" y="613878"/>
              <a:ext cx="14302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FF00"/>
                  </a:solidFill>
                  <a:latin typeface="VNI-Avo" pitchFamily="2" charset="0"/>
                </a:rPr>
                <a:t>bieån</a:t>
              </a:r>
              <a:endParaRPr lang="vi-VN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94409" y="1519165"/>
            <a:ext cx="2150241" cy="1618908"/>
            <a:chOff x="5594409" y="1519165"/>
            <a:chExt cx="2150241" cy="1618908"/>
          </a:xfrm>
        </p:grpSpPr>
        <p:pic>
          <p:nvPicPr>
            <p:cNvPr id="14" name="Picture 20" descr="Apple Cartoon Gif Png , Free Transparent Clipart - ClipartKe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1" b="98974" l="0" r="891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409" y="1519165"/>
              <a:ext cx="2150241" cy="161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62819" y="2040978"/>
              <a:ext cx="10502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VNI-Avo" pitchFamily="2" charset="0"/>
                </a:rPr>
                <a:t>tieát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0698" y="1641617"/>
            <a:ext cx="2124902" cy="1501603"/>
            <a:chOff x="7744651" y="2672556"/>
            <a:chExt cx="2124902" cy="1501603"/>
          </a:xfrm>
        </p:grpSpPr>
        <p:pic>
          <p:nvPicPr>
            <p:cNvPr id="17" name="Picture 20" descr="Apple Cartoon Gif Png , Free Transparent Clipart - ClipartKe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1" b="98974" l="0" r="891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651" y="2672556"/>
              <a:ext cx="2124902" cy="1501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098972" y="3045360"/>
              <a:ext cx="15746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FF00"/>
                  </a:solidFill>
                  <a:latin typeface="VNI-Avo" pitchFamily="2" charset="0"/>
                </a:rPr>
                <a:t>hieàn</a:t>
              </a:r>
              <a:endParaRPr lang="vi-VN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24743" y="1050348"/>
            <a:ext cx="2024743" cy="1455307"/>
            <a:chOff x="3646435" y="-61378"/>
            <a:chExt cx="2024743" cy="1455307"/>
          </a:xfrm>
        </p:grpSpPr>
        <p:pic>
          <p:nvPicPr>
            <p:cNvPr id="20" name="Picture 19" descr="Apple Cartoon Gif Png , Free Transparent Clipart - ClipartKe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1" b="98974" l="0" r="891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435" y="-61378"/>
              <a:ext cx="2024743" cy="145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050333" y="335880"/>
              <a:ext cx="1220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FFFF00"/>
                  </a:solidFill>
                  <a:latin typeface="VNI-Avo" pitchFamily="2" charset="0"/>
                </a:rPr>
                <a:t>tieán</a:t>
              </a:r>
              <a:endParaRPr lang="vi-VN" sz="4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32112" y="5412148"/>
            <a:ext cx="14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</a:rPr>
              <a:t>ieân</a:t>
            </a:r>
            <a:endParaRPr lang="vi-VN" sz="5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96100" y="2657058"/>
            <a:ext cx="1971704" cy="1484489"/>
            <a:chOff x="389017" y="2351178"/>
            <a:chExt cx="1971704" cy="1484489"/>
          </a:xfrm>
        </p:grpSpPr>
        <p:pic>
          <p:nvPicPr>
            <p:cNvPr id="24" name="Picture 20" descr="Apple Cartoon Gif Png , Free Transparent Clipart - ClipartKe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1" b="98974" l="0" r="891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17" y="2351178"/>
              <a:ext cx="1971704" cy="1484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71666" y="2761450"/>
              <a:ext cx="12009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VNI-Avo" pitchFamily="2" charset="0"/>
                </a:rPr>
                <a:t>vieát</a:t>
              </a:r>
              <a:endParaRPr lang="vi-VN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806703" y="5384956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</a:rPr>
              <a:t>ieât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1908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60208 0.28449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4213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14701 0.50046 " pathEditMode="relative" rAng="0" ptsTypes="AA">
                                      <p:cBhvr>
                                        <p:cTn id="2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7" y="25023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3832 0.64699 " pathEditMode="relative" rAng="0" ptsTypes="AA">
                                      <p:cBhvr>
                                        <p:cTn id="3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3233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20299 0.30625 " pathEditMode="relative" rAng="0" ptsTypes="AA">
                                      <p:cBhvr>
                                        <p:cTn id="5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1530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48945 0.60671 " pathEditMode="relative" rAng="0" ptsTypes="AA">
                                      <p:cBhvr>
                                        <p:cTn id="6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3032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62331 0.27292 " pathEditMode="relative" rAng="0" ptsTypes="AA">
                                      <p:cBhvr>
                                        <p:cTn id="7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136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</a:t>
            </a:r>
            <a:r>
              <a:rPr lang="en-US" sz="6600" b="1" u="sng" dirty="0">
                <a:latin typeface="VNI-Avo" pitchFamily="2" charset="0"/>
                <a:cs typeface="Times New Roman" panose="02020603050405020304" pitchFamily="18" charset="0"/>
              </a:rPr>
              <a:t>48</a:t>
            </a:r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9695" y="2331595"/>
            <a:ext cx="686452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yeân  yeât</a:t>
            </a:r>
            <a:endParaRPr lang="vi-VN" sz="1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9059" y="4315522"/>
            <a:ext cx="195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(Tieát 1)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00FF"/>
                </a:solidFill>
                <a:latin typeface="VNI-Avo" pitchFamily="2" charset="0"/>
              </a:rPr>
              <a:t>Khaùm phaù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834766" y="2789146"/>
            <a:ext cx="3889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yeân 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ngöïa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18160" y="3650798"/>
            <a:ext cx="27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yeân 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49081" y="4480810"/>
            <a:ext cx="1735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yeân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94902" y="4489923"/>
            <a:ext cx="1893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yeât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06830" y="5603935"/>
            <a:ext cx="4911635" cy="806363"/>
            <a:chOff x="592165" y="5373786"/>
            <a:chExt cx="4364174" cy="806363"/>
          </a:xfrm>
        </p:grpSpPr>
        <p:sp>
          <p:nvSpPr>
            <p:cNvPr id="86" name="Rectangle 85"/>
            <p:cNvSpPr/>
            <p:nvPr/>
          </p:nvSpPr>
          <p:spPr>
            <a:xfrm>
              <a:off x="592165" y="5373861"/>
              <a:ext cx="10036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VNI-Avo" pitchFamily="2" charset="0"/>
                  <a:cs typeface="Times New Roman" pitchFamily="18" charset="0"/>
                </a:rPr>
                <a:t>yeâ</a:t>
              </a:r>
              <a:endParaRPr lang="vi-VN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023674" y="5373786"/>
              <a:ext cx="91155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VNI-Avo" pitchFamily="2" charset="0"/>
                  <a:cs typeface="Times New Roman" pitchFamily="18" charset="0"/>
                </a:rPr>
                <a:t>n</a:t>
              </a:r>
              <a:endParaRPr lang="vi-VN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Straight Connector 87"/>
            <p:cNvCxnSpPr>
              <a:stCxn id="86" idx="3"/>
            </p:cNvCxnSpPr>
            <p:nvPr/>
          </p:nvCxnSpPr>
          <p:spPr>
            <a:xfrm flipV="1">
              <a:off x="1595846" y="5775717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457191" y="5373786"/>
              <a:ext cx="149914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VNI-Avo" pitchFamily="2" charset="0"/>
                  <a:cs typeface="Times New Roman" pitchFamily="18" charset="0"/>
                </a:rPr>
                <a:t>yeân</a:t>
              </a:r>
              <a:endParaRPr lang="vi-VN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>
              <a:stCxn id="87" idx="3"/>
              <a:endCxn id="89" idx="1"/>
            </p:cNvCxnSpPr>
            <p:nvPr/>
          </p:nvCxnSpPr>
          <p:spPr>
            <a:xfrm>
              <a:off x="2935227" y="5775718"/>
              <a:ext cx="521964" cy="15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7043057" y="5627434"/>
            <a:ext cx="4680856" cy="806364"/>
            <a:chOff x="277215" y="5373786"/>
            <a:chExt cx="4680856" cy="806364"/>
          </a:xfrm>
        </p:grpSpPr>
        <p:sp>
          <p:nvSpPr>
            <p:cNvPr id="92" name="Rectangle 91"/>
            <p:cNvSpPr/>
            <p:nvPr/>
          </p:nvSpPr>
          <p:spPr>
            <a:xfrm>
              <a:off x="277215" y="5373862"/>
              <a:ext cx="1275090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VNI-Avo" pitchFamily="2" charset="0"/>
                  <a:cs typeface="Times New Roman" pitchFamily="18" charset="0"/>
                </a:rPr>
                <a:t>yeâ</a:t>
              </a:r>
              <a:endParaRPr lang="vi-VN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atin typeface="VNI-Avo" pitchFamily="2" charset="0"/>
                  <a:cs typeface="Times New Roman" pitchFamily="18" charset="0"/>
                </a:rPr>
                <a:t>t</a:t>
              </a:r>
              <a:endParaRPr lang="vi-VN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Straight Connector 93"/>
            <p:cNvCxnSpPr>
              <a:stCxn id="92" idx="3"/>
              <a:endCxn id="93" idx="1"/>
            </p:cNvCxnSpPr>
            <p:nvPr/>
          </p:nvCxnSpPr>
          <p:spPr>
            <a:xfrm flipV="1">
              <a:off x="1552305" y="5775718"/>
              <a:ext cx="525506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3457190" y="5373786"/>
              <a:ext cx="1500881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VNI-Avo" pitchFamily="2" charset="0"/>
                  <a:cs typeface="Times New Roman" pitchFamily="18" charset="0"/>
                </a:rPr>
                <a:t>yeât</a:t>
              </a:r>
              <a:endParaRPr lang="vi-VN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Straight Arrow Connector 95"/>
            <p:cNvCxnSpPr>
              <a:stCxn id="93" idx="3"/>
              <a:endCxn id="95" idx="1"/>
            </p:cNvCxnSpPr>
            <p:nvPr/>
          </p:nvCxnSpPr>
          <p:spPr>
            <a:xfrm>
              <a:off x="2874279" y="5775718"/>
              <a:ext cx="582911" cy="15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8180483" y="4491255"/>
            <a:ext cx="1212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VNI-Avo" pitchFamily="2" charset="0"/>
                <a:cs typeface="Times New Roman" pitchFamily="18" charset="0"/>
              </a:rPr>
              <a:t>yeâ</a:t>
            </a:r>
            <a:endParaRPr lang="vi-VN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058598" y="4490453"/>
            <a:ext cx="859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t</a:t>
            </a:r>
            <a:endParaRPr lang="vi-VN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7" name="TextBox 106"/>
          <p:cNvSpPr txBox="1"/>
          <p:nvPr/>
        </p:nvSpPr>
        <p:spPr>
          <a:xfrm>
            <a:off x="8162041" y="2839645"/>
            <a:ext cx="3355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yeát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kieán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974274" y="3672570"/>
            <a:ext cx="1878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yeát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27539" y="4485631"/>
            <a:ext cx="79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VNI-Avo" pitchFamily="2" charset="0"/>
                <a:cs typeface="Times New Roman" panose="02020603050405020304" pitchFamily="18" charset="0"/>
              </a:rPr>
              <a:t>n</a:t>
            </a:r>
            <a:endParaRPr lang="vi-VN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45" b="51302" l="37482" r="61347"/>
                    </a14:imgEffect>
                  </a14:imgLayer>
                </a14:imgProps>
              </a:ext>
            </a:extLst>
          </a:blip>
          <a:srcRect l="37674" t="21131" r="38342" b="49107"/>
          <a:stretch/>
        </p:blipFill>
        <p:spPr>
          <a:xfrm>
            <a:off x="460374" y="160337"/>
            <a:ext cx="4541931" cy="26793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39486" t="20784" r="39207" b="49851"/>
          <a:stretch/>
        </p:blipFill>
        <p:spPr>
          <a:xfrm>
            <a:off x="7330568" y="160337"/>
            <a:ext cx="4274244" cy="267829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Điều khó hiểu nhất ở hai tập mở màn &quot;Quân Vương Bất Diệt&quot; là điệu bộ &quot;nhún  ngựa&quot; của Lee Min Ho?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2" y="189570"/>
            <a:ext cx="11229278" cy="62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47492" y="4485100"/>
            <a:ext cx="1305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VNI-Avo" pitchFamily="2" charset="0"/>
                <a:cs typeface="Times New Roman" panose="02020603050405020304" pitchFamily="18" charset="0"/>
              </a:rPr>
              <a:t>yeâ</a:t>
            </a:r>
            <a:endParaRPr lang="vi-VN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13379 L -4.79167E-6 0.0037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-2.29167E-6 1.11111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1" grpId="1"/>
      <p:bldP spid="83" grpId="0"/>
      <p:bldP spid="83" grpId="1"/>
      <p:bldP spid="84" grpId="0"/>
      <p:bldP spid="101" grpId="0"/>
      <p:bldP spid="102" grpId="0"/>
      <p:bldP spid="107" grpId="0"/>
      <p:bldP spid="114" grpId="0"/>
      <p:bldP spid="9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19620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Ñoïc töø </a:t>
            </a:r>
            <a:endParaRPr lang="en-US" sz="11500" b="1" dirty="0">
              <a:solidFill>
                <a:srgbClr val="0000FF"/>
              </a:solidFill>
              <a:latin typeface="VNI-Avo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öùng duïng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8303" y="2571710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yeân aû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4267" y="2563185"/>
            <a:ext cx="304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con 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yeán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1764" y="5950489"/>
            <a:ext cx="2603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yeát giaù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8526" t="21924" r="27187" b="30853"/>
          <a:stretch/>
        </p:blipFill>
        <p:spPr>
          <a:xfrm>
            <a:off x="591671" y="53788"/>
            <a:ext cx="4598894" cy="254764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8247" t="20932" r="27801" b="32044"/>
          <a:stretch/>
        </p:blipFill>
        <p:spPr>
          <a:xfrm>
            <a:off x="7031958" y="53787"/>
            <a:ext cx="4747665" cy="254764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28219" t="21627" r="28386" b="31746"/>
          <a:stretch/>
        </p:blipFill>
        <p:spPr>
          <a:xfrm>
            <a:off x="3757234" y="3297965"/>
            <a:ext cx="4540579" cy="264218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1705740" y="2579147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VNI-Avo" pitchFamily="2" charset="0"/>
                <a:cs typeface="Times New Roman" panose="02020603050405020304" pitchFamily="18" charset="0"/>
              </a:rPr>
              <a:t>yeân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aû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0553" y="2559471"/>
            <a:ext cx="304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con </a:t>
            </a:r>
            <a:r>
              <a:rPr lang="en-US" sz="5400" b="1" dirty="0" smtClean="0">
                <a:solidFill>
                  <a:srgbClr val="FF0066"/>
                </a:solidFill>
                <a:latin typeface="VNI-Avo" pitchFamily="2" charset="0"/>
                <a:cs typeface="Times New Roman" panose="02020603050405020304" pitchFamily="18" charset="0"/>
              </a:rPr>
              <a:t>yeân</a:t>
            </a:r>
            <a:endParaRPr lang="vi-VN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8050" y="5957926"/>
            <a:ext cx="2603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yeât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giaù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194</Words>
  <Application>Microsoft Office PowerPoint</Application>
  <PresentationFormat>Custom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21AK22</cp:lastModifiedBy>
  <cp:revision>140</cp:revision>
  <dcterms:created xsi:type="dcterms:W3CDTF">2020-11-10T02:09:19Z</dcterms:created>
  <dcterms:modified xsi:type="dcterms:W3CDTF">2021-11-17T08:16:22Z</dcterms:modified>
</cp:coreProperties>
</file>